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7" r:id="rId4"/>
    <p:sldId id="259" r:id="rId5"/>
    <p:sldId id="260" r:id="rId6"/>
    <p:sldId id="268" r:id="rId7"/>
    <p:sldId id="264" r:id="rId8"/>
    <p:sldId id="266" r:id="rId9"/>
    <p:sldId id="265" r:id="rId10"/>
    <p:sldId id="267" r:id="rId11"/>
    <p:sldId id="269"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3" autoAdjust="0"/>
    <p:restoredTop sz="94660"/>
  </p:normalViewPr>
  <p:slideViewPr>
    <p:cSldViewPr snapToGrid="0">
      <p:cViewPr varScale="1">
        <p:scale>
          <a:sx n="125" d="100"/>
          <a:sy n="125" d="100"/>
        </p:scale>
        <p:origin x="17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B5DA-E9B3-40F7-A7D4-F261433C63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5BEC95-ADB5-4080-BDF0-7C04A745A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8561AC-3D9B-4521-917C-CC0D22BC24E5}"/>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5" name="Footer Placeholder 4">
            <a:extLst>
              <a:ext uri="{FF2B5EF4-FFF2-40B4-BE49-F238E27FC236}">
                <a16:creationId xmlns:a16="http://schemas.microsoft.com/office/drawing/2014/main" id="{5E20A704-D974-4B4D-9D40-F958FC1BB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A3F06B-94E8-4EFD-A554-D54DE96711EC}"/>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2897225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9E140-DE12-46C3-BD16-184FE07ABB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04779C-64CD-4AB4-848C-12DB772366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FE8E6-B4F4-4D8A-8C2A-9B3B08CAD235}"/>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5" name="Footer Placeholder 4">
            <a:extLst>
              <a:ext uri="{FF2B5EF4-FFF2-40B4-BE49-F238E27FC236}">
                <a16:creationId xmlns:a16="http://schemas.microsoft.com/office/drawing/2014/main" id="{F2510677-383A-4C36-9DBD-C52AFADAD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5CA23-9497-49BD-9034-B37C1E399CD1}"/>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323068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9C1B96-A679-40A1-B74E-902DD6A9E4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5C2A8B-D4F7-442F-B9AE-8C9A1A2B51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DC4C76-8039-4147-B731-F2130E01F206}"/>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5" name="Footer Placeholder 4">
            <a:extLst>
              <a:ext uri="{FF2B5EF4-FFF2-40B4-BE49-F238E27FC236}">
                <a16:creationId xmlns:a16="http://schemas.microsoft.com/office/drawing/2014/main" id="{06107DE9-1414-40C0-A64A-47A217A11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913DC-5CFC-4F93-9E6D-061DDF70CE57}"/>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3706122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EFA2-A3A1-49D1-B21C-AA18C5F47C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8B9D12-9876-4072-8DC7-8408DB1DD4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05AB28-AC6F-44B9-96AB-90B07FBC49C5}"/>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5" name="Footer Placeholder 4">
            <a:extLst>
              <a:ext uri="{FF2B5EF4-FFF2-40B4-BE49-F238E27FC236}">
                <a16:creationId xmlns:a16="http://schemas.microsoft.com/office/drawing/2014/main" id="{5A1A0551-0CC3-4037-8602-63B9BCE58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684A5-2A7D-4388-A712-342CE37AB02F}"/>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240000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48AE-1981-4F9A-8D9D-5A874A0C4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A91D26-4587-4EBC-B016-349E5D888F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9B38C-C4F2-45B0-9351-A758E0DF8D9A}"/>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5" name="Footer Placeholder 4">
            <a:extLst>
              <a:ext uri="{FF2B5EF4-FFF2-40B4-BE49-F238E27FC236}">
                <a16:creationId xmlns:a16="http://schemas.microsoft.com/office/drawing/2014/main" id="{B581E023-7993-4FE6-BBF6-6619D74F2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0C84E-35FD-4D9C-A026-F8D5BC1924D2}"/>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4253929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565B-DBB1-4F03-A6ED-30613C1A4E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FF441D-4E9D-4C95-AEFB-85E6B0CA0D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14A7E-6A75-47BD-ACC0-F3B7F68C51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917F92-E810-4DBE-A85C-E76DA842E8DB}"/>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6" name="Footer Placeholder 5">
            <a:extLst>
              <a:ext uri="{FF2B5EF4-FFF2-40B4-BE49-F238E27FC236}">
                <a16:creationId xmlns:a16="http://schemas.microsoft.com/office/drawing/2014/main" id="{69D41584-3183-406A-849D-8D7FFF239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369D8-5810-4302-AEC1-30ACB00E6860}"/>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3006675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E0D88-8224-4F48-A948-CFF3015C9F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A0344-CE71-40D2-A5E1-BBC28755D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143344-1680-4B96-B585-C15E1B166D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5D55C-672C-4EC1-90A4-C56B88CF9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EE1680-E889-491B-BA20-229BF4988B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62618-1B6A-4F84-AE7B-C0B1FCEB1951}"/>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8" name="Footer Placeholder 7">
            <a:extLst>
              <a:ext uri="{FF2B5EF4-FFF2-40B4-BE49-F238E27FC236}">
                <a16:creationId xmlns:a16="http://schemas.microsoft.com/office/drawing/2014/main" id="{6D283AE1-E9F4-47D8-8674-CFA7F6B699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85A3E8-9BFB-4512-84CF-0BAC8FE64960}"/>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780137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442E-EAA1-4C97-8218-2F70BCB35B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BF99C-80E4-4A7C-8C96-45A123C03AD2}"/>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4" name="Footer Placeholder 3">
            <a:extLst>
              <a:ext uri="{FF2B5EF4-FFF2-40B4-BE49-F238E27FC236}">
                <a16:creationId xmlns:a16="http://schemas.microsoft.com/office/drawing/2014/main" id="{B1380FDB-4C27-4E0E-987F-B2A77875B9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AA5BF3-79DD-48FD-9191-E1418EA033F5}"/>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91682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74189-ECB5-433B-8550-3F15FCFA9936}"/>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3" name="Footer Placeholder 2">
            <a:extLst>
              <a:ext uri="{FF2B5EF4-FFF2-40B4-BE49-F238E27FC236}">
                <a16:creationId xmlns:a16="http://schemas.microsoft.com/office/drawing/2014/main" id="{35301992-421A-4061-B392-C1A91ECDB0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1B9766-7EE5-40ED-886B-0622C0B6AC82}"/>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2557407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924D-6B94-43CA-A6B6-A25838B33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CE9679-9366-491D-A6EC-DFABC7C23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84507B-2CA5-4565-90E3-6217484671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13D2B-2CB1-4D10-A695-97607914DF57}"/>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6" name="Footer Placeholder 5">
            <a:extLst>
              <a:ext uri="{FF2B5EF4-FFF2-40B4-BE49-F238E27FC236}">
                <a16:creationId xmlns:a16="http://schemas.microsoft.com/office/drawing/2014/main" id="{6EA4AE5D-31C1-45E7-979B-D098FA39B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A67D1-F1B0-4E16-B242-53FAFED4A7BF}"/>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377590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4B6A-7821-4D8A-A853-0E369915C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C3330-EB42-4F1C-B484-EA05747AA6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40579D-1B7B-43C0-9F5D-EAC78947E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ED02D7-C0FA-4D49-B126-27F124BDE31A}"/>
              </a:ext>
            </a:extLst>
          </p:cNvPr>
          <p:cNvSpPr>
            <a:spLocks noGrp="1"/>
          </p:cNvSpPr>
          <p:nvPr>
            <p:ph type="dt" sz="half" idx="10"/>
          </p:nvPr>
        </p:nvSpPr>
        <p:spPr/>
        <p:txBody>
          <a:bodyPr/>
          <a:lstStyle/>
          <a:p>
            <a:fld id="{BD22C118-15D4-4C43-B9CB-1D8E8AC89E78}" type="datetimeFigureOut">
              <a:rPr lang="en-US" smtClean="0"/>
              <a:t>4/27/21</a:t>
            </a:fld>
            <a:endParaRPr lang="en-US"/>
          </a:p>
        </p:txBody>
      </p:sp>
      <p:sp>
        <p:nvSpPr>
          <p:cNvPr id="6" name="Footer Placeholder 5">
            <a:extLst>
              <a:ext uri="{FF2B5EF4-FFF2-40B4-BE49-F238E27FC236}">
                <a16:creationId xmlns:a16="http://schemas.microsoft.com/office/drawing/2014/main" id="{55AA3C78-5898-4ADC-A701-D2ED8F683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74730-454E-4C9B-82B8-524B0D2013EC}"/>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266609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0FBE70-0073-48FC-80F7-FB38CE679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B34AC1-40D2-4AAD-95DF-FD793BA63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FE4E6-1F91-4224-8387-3417EE68B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22C118-15D4-4C43-B9CB-1D8E8AC89E78}" type="datetimeFigureOut">
              <a:rPr lang="en-US" smtClean="0"/>
              <a:t>4/27/21</a:t>
            </a:fld>
            <a:endParaRPr lang="en-US"/>
          </a:p>
        </p:txBody>
      </p:sp>
      <p:sp>
        <p:nvSpPr>
          <p:cNvPr id="5" name="Footer Placeholder 4">
            <a:extLst>
              <a:ext uri="{FF2B5EF4-FFF2-40B4-BE49-F238E27FC236}">
                <a16:creationId xmlns:a16="http://schemas.microsoft.com/office/drawing/2014/main" id="{0E32F5BC-85A7-47D9-B6D0-76EF22149D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7D3462-1D66-4BF8-99BD-AC8A8B618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DED58-52AD-4B01-B2F1-BF3C7E12ECEE}" type="slidenum">
              <a:rPr lang="en-US" smtClean="0"/>
              <a:t>‹#›</a:t>
            </a:fld>
            <a:endParaRPr lang="en-US"/>
          </a:p>
        </p:txBody>
      </p:sp>
    </p:spTree>
    <p:extLst>
      <p:ext uri="{BB962C8B-B14F-4D97-AF65-F5344CB8AC3E}">
        <p14:creationId xmlns:p14="http://schemas.microsoft.com/office/powerpoint/2010/main" val="2240168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Video 31">
            <a:extLst>
              <a:ext uri="{FF2B5EF4-FFF2-40B4-BE49-F238E27FC236}">
                <a16:creationId xmlns:a16="http://schemas.microsoft.com/office/drawing/2014/main" id="{5F80B3CC-5A48-46FC-BC53-FD3A58E97D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53536" y="0"/>
            <a:ext cx="12191999" cy="6857990"/>
          </a:xfrm>
          <a:prstGeom prst="rect">
            <a:avLst/>
          </a:prstGeom>
        </p:spPr>
      </p:pic>
      <p:sp>
        <p:nvSpPr>
          <p:cNvPr id="38" name="Rectangle 3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844F1-1C48-4232-BBCE-6FFAB6D741D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rPr>
              <a:t>Trend Analysis with Confidence Measure for Crypto and Other Assets</a:t>
            </a:r>
          </a:p>
        </p:txBody>
      </p:sp>
    </p:spTree>
    <p:extLst>
      <p:ext uri="{BB962C8B-B14F-4D97-AF65-F5344CB8AC3E}">
        <p14:creationId xmlns:p14="http://schemas.microsoft.com/office/powerpoint/2010/main" val="12090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2"/>
                                        </p:tgtEl>
                                      </p:cBhvr>
                                    </p:cmd>
                                  </p:childTnLst>
                                </p:cTn>
                              </p:par>
                            </p:childTnLst>
                          </p:cTn>
                        </p:par>
                      </p:childTnLst>
                    </p:cTn>
                  </p:par>
                </p:childTnLst>
              </p:cTn>
              <p:nextCondLst>
                <p:cond evt="onClick" delay="0">
                  <p:tgtEl>
                    <p:spTgt spid="32"/>
                  </p:tgtEl>
                </p:cond>
              </p:nextCondLst>
            </p:seq>
            <p:video>
              <p:cMediaNode mute="1">
                <p:cTn id="12" repeatCount="indefinite" fill="hold" display="0">
                  <p:stCondLst>
                    <p:cond delay="indefinite"/>
                  </p:stCondLst>
                </p:cTn>
                <p:tgtEl>
                  <p:spTgt spid="3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21D1-5B6A-6246-865C-5C0ED3FEE1C9}"/>
              </a:ext>
            </a:extLst>
          </p:cNvPr>
          <p:cNvSpPr>
            <a:spLocks noGrp="1"/>
          </p:cNvSpPr>
          <p:nvPr>
            <p:ph type="title"/>
          </p:nvPr>
        </p:nvSpPr>
        <p:spPr/>
        <p:txBody>
          <a:bodyPr/>
          <a:lstStyle/>
          <a:p>
            <a:r>
              <a:rPr lang="en-US" u="sng" dirty="0"/>
              <a:t>Supervise Learning - SVM</a:t>
            </a:r>
          </a:p>
        </p:txBody>
      </p:sp>
      <p:sp>
        <p:nvSpPr>
          <p:cNvPr id="4" name="Content Placeholder 3">
            <a:extLst>
              <a:ext uri="{FF2B5EF4-FFF2-40B4-BE49-F238E27FC236}">
                <a16:creationId xmlns:a16="http://schemas.microsoft.com/office/drawing/2014/main" id="{C8C6D1F9-F256-0949-BFE3-856442CAE70E}"/>
              </a:ext>
            </a:extLst>
          </p:cNvPr>
          <p:cNvSpPr>
            <a:spLocks noGrp="1"/>
          </p:cNvSpPr>
          <p:nvPr>
            <p:ph sz="half" idx="1"/>
          </p:nvPr>
        </p:nvSpPr>
        <p:spPr/>
        <p:txBody>
          <a:bodyPr>
            <a:normAutofit lnSpcReduction="10000"/>
          </a:bodyPr>
          <a:lstStyle/>
          <a:p>
            <a:r>
              <a:rPr lang="en-US" dirty="0"/>
              <a:t>We checked the accuracy of the SVM model on various C Parameter and decided to pick C = 10^3 as an optimum value.</a:t>
            </a:r>
          </a:p>
          <a:p>
            <a:r>
              <a:rPr lang="en-US" dirty="0"/>
              <a:t>The SVM model trained on the truncated datasets provide the test set accuracy of around 63% on C=1e3 . The model results look promising, and we will continue to explore more on how we can improve the accuracy.</a:t>
            </a:r>
          </a:p>
          <a:p>
            <a:endParaRPr lang="en-US" dirty="0"/>
          </a:p>
        </p:txBody>
      </p:sp>
      <p:pic>
        <p:nvPicPr>
          <p:cNvPr id="11" name="Content Placeholder 10" descr="Table&#10;&#10;Description automatically generated">
            <a:extLst>
              <a:ext uri="{FF2B5EF4-FFF2-40B4-BE49-F238E27FC236}">
                <a16:creationId xmlns:a16="http://schemas.microsoft.com/office/drawing/2014/main" id="{92DD4A65-D834-294B-8F3A-17D8043BD2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5226" y="1825625"/>
            <a:ext cx="4075548" cy="4351338"/>
          </a:xfrm>
        </p:spPr>
      </p:pic>
    </p:spTree>
    <p:extLst>
      <p:ext uri="{BB962C8B-B14F-4D97-AF65-F5344CB8AC3E}">
        <p14:creationId xmlns:p14="http://schemas.microsoft.com/office/powerpoint/2010/main" val="3591706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E192-2412-C942-AED0-7C33DAD1E01A}"/>
              </a:ext>
            </a:extLst>
          </p:cNvPr>
          <p:cNvSpPr>
            <a:spLocks noGrp="1"/>
          </p:cNvSpPr>
          <p:nvPr>
            <p:ph type="title"/>
          </p:nvPr>
        </p:nvSpPr>
        <p:spPr/>
        <p:txBody>
          <a:bodyPr/>
          <a:lstStyle/>
          <a:p>
            <a:r>
              <a:rPr lang="en-US" u="sng" dirty="0"/>
              <a:t>Reinforcement Learning</a:t>
            </a:r>
          </a:p>
        </p:txBody>
      </p:sp>
      <p:sp>
        <p:nvSpPr>
          <p:cNvPr id="3" name="Content Placeholder 2">
            <a:extLst>
              <a:ext uri="{FF2B5EF4-FFF2-40B4-BE49-F238E27FC236}">
                <a16:creationId xmlns:a16="http://schemas.microsoft.com/office/drawing/2014/main" id="{1D6CAB40-22C2-7448-9217-876B9E2D0CFB}"/>
              </a:ext>
            </a:extLst>
          </p:cNvPr>
          <p:cNvSpPr>
            <a:spLocks noGrp="1"/>
          </p:cNvSpPr>
          <p:nvPr>
            <p:ph sz="half" idx="1"/>
          </p:nvPr>
        </p:nvSpPr>
        <p:spPr/>
        <p:txBody>
          <a:bodyPr/>
          <a:lstStyle/>
          <a:p>
            <a:r>
              <a:rPr lang="en-US" dirty="0"/>
              <a:t>Used </a:t>
            </a:r>
          </a:p>
        </p:txBody>
      </p:sp>
      <p:sp>
        <p:nvSpPr>
          <p:cNvPr id="4" name="Content Placeholder 3">
            <a:extLst>
              <a:ext uri="{FF2B5EF4-FFF2-40B4-BE49-F238E27FC236}">
                <a16:creationId xmlns:a16="http://schemas.microsoft.com/office/drawing/2014/main" id="{84CF4729-3E71-5F4A-8D92-A46CFF777D6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206246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D7877-A11C-41FA-9595-E9307FBDD506}"/>
              </a:ext>
            </a:extLst>
          </p:cNvPr>
          <p:cNvSpPr>
            <a:spLocks noGrp="1"/>
          </p:cNvSpPr>
          <p:nvPr>
            <p:ph type="title"/>
          </p:nvPr>
        </p:nvSpPr>
        <p:spPr>
          <a:xfrm>
            <a:off x="643467" y="321734"/>
            <a:ext cx="10905066" cy="1135737"/>
          </a:xfrm>
        </p:spPr>
        <p:txBody>
          <a:bodyPr>
            <a:normAutofit/>
          </a:bodyPr>
          <a:lstStyle/>
          <a:p>
            <a:pPr algn="ctr"/>
            <a:r>
              <a:rPr lang="en-US" u="sng" dirty="0"/>
              <a:t>Discussion</a:t>
            </a:r>
          </a:p>
        </p:txBody>
      </p:sp>
      <p:sp>
        <p:nvSpPr>
          <p:cNvPr id="3" name="Content Placeholder 2">
            <a:extLst>
              <a:ext uri="{FF2B5EF4-FFF2-40B4-BE49-F238E27FC236}">
                <a16:creationId xmlns:a16="http://schemas.microsoft.com/office/drawing/2014/main" id="{0335FB00-3C75-4B85-8CD9-9E0A492992D3}"/>
              </a:ext>
            </a:extLst>
          </p:cNvPr>
          <p:cNvSpPr>
            <a:spLocks noGrp="1"/>
          </p:cNvSpPr>
          <p:nvPr>
            <p:ph idx="1"/>
          </p:nvPr>
        </p:nvSpPr>
        <p:spPr>
          <a:xfrm>
            <a:off x="1148157" y="1521724"/>
            <a:ext cx="9707765" cy="4393982"/>
          </a:xfrm>
        </p:spPr>
        <p:txBody>
          <a:bodyPr>
            <a:normAutofit/>
          </a:bodyPr>
          <a:lstStyle/>
          <a:p>
            <a:r>
              <a:rPr lang="en-US" sz="2400" dirty="0"/>
              <a:t>We plan to employ proven technical indicators along with our model to make our decisions. Decision Trees could be used for this purpose and future scope could also involve using clustering techniques to group similarly trending assets to create a portfolio or diversify the risk.</a:t>
            </a:r>
          </a:p>
          <a:p>
            <a:endParaRPr lang="en-US" sz="2400" dirty="0"/>
          </a:p>
          <a:p>
            <a:r>
              <a:rPr lang="en-US" sz="2400" dirty="0"/>
              <a:t>Long-short term memory architecture has been found to be good for predictive analysis and this method could be experimented with our model to measure the results with classical techniques such as regression and SVM.</a:t>
            </a:r>
          </a:p>
          <a:p>
            <a:pPr marL="0" indent="0">
              <a:buNone/>
            </a:pPr>
            <a:endParaRPr lang="en-US" sz="24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23670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Shape 9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Shape 9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Shape 9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Rectangle 9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Rectangle 10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103" name="Freeform: Shape 10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E2B844F1-1C48-4232-BBCE-6FFAB6D741D0}"/>
              </a:ext>
            </a:extLst>
          </p:cNvPr>
          <p:cNvSpPr>
            <a:spLocks noGrp="1"/>
          </p:cNvSpPr>
          <p:nvPr>
            <p:ph type="ctrTitle"/>
          </p:nvPr>
        </p:nvSpPr>
        <p:spPr>
          <a:xfrm>
            <a:off x="3204642" y="2353641"/>
            <a:ext cx="5782716" cy="2150719"/>
          </a:xfrm>
          <a:noFill/>
        </p:spPr>
        <p:txBody>
          <a:bodyPr anchor="ctr">
            <a:normAutofit/>
          </a:bodyPr>
          <a:lstStyle/>
          <a:p>
            <a:r>
              <a:rPr lang="en-US" sz="3600" b="1" u="sng" dirty="0">
                <a:solidFill>
                  <a:srgbClr val="0070C0"/>
                </a:solidFill>
              </a:rPr>
              <a:t>CS 7641 – Machine Learning</a:t>
            </a:r>
            <a:br>
              <a:rPr lang="en-US" sz="3600" b="1" u="sng" dirty="0">
                <a:solidFill>
                  <a:srgbClr val="0070C0"/>
                </a:solidFill>
              </a:rPr>
            </a:br>
            <a:r>
              <a:rPr lang="en-US" sz="3600" b="1" u="sng" dirty="0">
                <a:solidFill>
                  <a:srgbClr val="0070C0"/>
                </a:solidFill>
              </a:rPr>
              <a:t>TEAM 6</a:t>
            </a:r>
          </a:p>
        </p:txBody>
      </p:sp>
      <p:sp>
        <p:nvSpPr>
          <p:cNvPr id="107" name="Freeform: Shape 10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Rectangle 10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A25252E3-18EB-45B0-BA7F-7E8F87E9E5D8}"/>
              </a:ext>
            </a:extLst>
          </p:cNvPr>
          <p:cNvSpPr txBox="1"/>
          <p:nvPr/>
        </p:nvSpPr>
        <p:spPr>
          <a:xfrm>
            <a:off x="3093504" y="4799894"/>
            <a:ext cx="1753173" cy="400110"/>
          </a:xfrm>
          <a:prstGeom prst="rect">
            <a:avLst/>
          </a:prstGeom>
          <a:noFill/>
        </p:spPr>
        <p:txBody>
          <a:bodyPr wrap="square" rtlCol="0">
            <a:spAutoFit/>
          </a:bodyPr>
          <a:lstStyle/>
          <a:p>
            <a:r>
              <a:rPr lang="en-US" sz="2000" dirty="0">
                <a:solidFill>
                  <a:srgbClr val="0070C0"/>
                </a:solidFill>
              </a:rPr>
              <a:t>Vikas</a:t>
            </a:r>
            <a:endParaRPr lang="en-US" dirty="0">
              <a:solidFill>
                <a:srgbClr val="0070C0"/>
              </a:solidFill>
            </a:endParaRPr>
          </a:p>
        </p:txBody>
      </p:sp>
      <p:sp>
        <p:nvSpPr>
          <p:cNvPr id="85" name="TextBox 84">
            <a:extLst>
              <a:ext uri="{FF2B5EF4-FFF2-40B4-BE49-F238E27FC236}">
                <a16:creationId xmlns:a16="http://schemas.microsoft.com/office/drawing/2014/main" id="{CFF2C876-F93D-4B29-A639-BFB40CD31AE7}"/>
              </a:ext>
            </a:extLst>
          </p:cNvPr>
          <p:cNvSpPr txBox="1"/>
          <p:nvPr/>
        </p:nvSpPr>
        <p:spPr>
          <a:xfrm>
            <a:off x="3093505" y="1626099"/>
            <a:ext cx="1753173" cy="400110"/>
          </a:xfrm>
          <a:prstGeom prst="rect">
            <a:avLst/>
          </a:prstGeom>
          <a:noFill/>
        </p:spPr>
        <p:txBody>
          <a:bodyPr wrap="square" rtlCol="0">
            <a:spAutoFit/>
          </a:bodyPr>
          <a:lstStyle/>
          <a:p>
            <a:r>
              <a:rPr lang="en-US" sz="2000" dirty="0">
                <a:solidFill>
                  <a:srgbClr val="0070C0"/>
                </a:solidFill>
              </a:rPr>
              <a:t>Karan</a:t>
            </a:r>
            <a:endParaRPr lang="en-US" dirty="0">
              <a:solidFill>
                <a:srgbClr val="0070C0"/>
              </a:solidFill>
            </a:endParaRPr>
          </a:p>
        </p:txBody>
      </p:sp>
      <p:sp>
        <p:nvSpPr>
          <p:cNvPr id="86" name="TextBox 85">
            <a:extLst>
              <a:ext uri="{FF2B5EF4-FFF2-40B4-BE49-F238E27FC236}">
                <a16:creationId xmlns:a16="http://schemas.microsoft.com/office/drawing/2014/main" id="{BC80863C-909A-4BC5-AA3E-8CB82FAD3AEE}"/>
              </a:ext>
            </a:extLst>
          </p:cNvPr>
          <p:cNvSpPr txBox="1"/>
          <p:nvPr/>
        </p:nvSpPr>
        <p:spPr>
          <a:xfrm>
            <a:off x="8163653" y="1528659"/>
            <a:ext cx="1753173" cy="400110"/>
          </a:xfrm>
          <a:prstGeom prst="rect">
            <a:avLst/>
          </a:prstGeom>
          <a:noFill/>
        </p:spPr>
        <p:txBody>
          <a:bodyPr wrap="square" rtlCol="0">
            <a:spAutoFit/>
          </a:bodyPr>
          <a:lstStyle/>
          <a:p>
            <a:r>
              <a:rPr lang="en-US" sz="2000" dirty="0" err="1">
                <a:solidFill>
                  <a:srgbClr val="0070C0"/>
                </a:solidFill>
              </a:rPr>
              <a:t>Youngsuk</a:t>
            </a:r>
            <a:endParaRPr lang="en-US" dirty="0">
              <a:solidFill>
                <a:srgbClr val="0070C0"/>
              </a:solidFill>
            </a:endParaRPr>
          </a:p>
        </p:txBody>
      </p:sp>
      <p:sp>
        <p:nvSpPr>
          <p:cNvPr id="87" name="TextBox 86">
            <a:extLst>
              <a:ext uri="{FF2B5EF4-FFF2-40B4-BE49-F238E27FC236}">
                <a16:creationId xmlns:a16="http://schemas.microsoft.com/office/drawing/2014/main" id="{364C20FF-7B85-4282-BAD7-380F351BCA67}"/>
              </a:ext>
            </a:extLst>
          </p:cNvPr>
          <p:cNvSpPr txBox="1"/>
          <p:nvPr/>
        </p:nvSpPr>
        <p:spPr>
          <a:xfrm>
            <a:off x="8399447" y="4799894"/>
            <a:ext cx="1753173" cy="400110"/>
          </a:xfrm>
          <a:prstGeom prst="rect">
            <a:avLst/>
          </a:prstGeom>
          <a:noFill/>
        </p:spPr>
        <p:txBody>
          <a:bodyPr wrap="square" rtlCol="0">
            <a:spAutoFit/>
          </a:bodyPr>
          <a:lstStyle/>
          <a:p>
            <a:r>
              <a:rPr lang="en-US" sz="2000" dirty="0">
                <a:solidFill>
                  <a:srgbClr val="0070C0"/>
                </a:solidFill>
              </a:rPr>
              <a:t>Himanshu</a:t>
            </a:r>
            <a:endParaRPr lang="en-US" dirty="0">
              <a:solidFill>
                <a:srgbClr val="0070C0"/>
              </a:solidFill>
            </a:endParaRPr>
          </a:p>
        </p:txBody>
      </p:sp>
      <p:sp>
        <p:nvSpPr>
          <p:cNvPr id="88" name="TextBox 87">
            <a:extLst>
              <a:ext uri="{FF2B5EF4-FFF2-40B4-BE49-F238E27FC236}">
                <a16:creationId xmlns:a16="http://schemas.microsoft.com/office/drawing/2014/main" id="{41296939-A6B7-4D52-9EA0-6CEA0586A6F1}"/>
              </a:ext>
            </a:extLst>
          </p:cNvPr>
          <p:cNvSpPr txBox="1"/>
          <p:nvPr/>
        </p:nvSpPr>
        <p:spPr>
          <a:xfrm>
            <a:off x="1577495" y="3182442"/>
            <a:ext cx="1753173" cy="400110"/>
          </a:xfrm>
          <a:prstGeom prst="rect">
            <a:avLst/>
          </a:prstGeom>
          <a:noFill/>
        </p:spPr>
        <p:txBody>
          <a:bodyPr wrap="square" rtlCol="0">
            <a:spAutoFit/>
          </a:bodyPr>
          <a:lstStyle/>
          <a:p>
            <a:r>
              <a:rPr lang="en-US" sz="2000" dirty="0">
                <a:solidFill>
                  <a:srgbClr val="0070C0"/>
                </a:solidFill>
              </a:rPr>
              <a:t>Tien</a:t>
            </a:r>
          </a:p>
        </p:txBody>
      </p:sp>
      <p:sp>
        <p:nvSpPr>
          <p:cNvPr id="90" name="TextBox 89">
            <a:extLst>
              <a:ext uri="{FF2B5EF4-FFF2-40B4-BE49-F238E27FC236}">
                <a16:creationId xmlns:a16="http://schemas.microsoft.com/office/drawing/2014/main" id="{0407E45C-B439-432F-928F-888A69FDDC71}"/>
              </a:ext>
            </a:extLst>
          </p:cNvPr>
          <p:cNvSpPr txBox="1"/>
          <p:nvPr/>
        </p:nvSpPr>
        <p:spPr>
          <a:xfrm>
            <a:off x="9791962" y="3206900"/>
            <a:ext cx="1753173" cy="646331"/>
          </a:xfrm>
          <a:prstGeom prst="rect">
            <a:avLst/>
          </a:prstGeom>
          <a:noFill/>
        </p:spPr>
        <p:txBody>
          <a:bodyPr wrap="square" rtlCol="0">
            <a:spAutoFit/>
          </a:bodyPr>
          <a:lstStyle/>
          <a:p>
            <a:r>
              <a:rPr lang="en-US" dirty="0">
                <a:solidFill>
                  <a:srgbClr val="0070C0"/>
                </a:solidFill>
              </a:rPr>
              <a:t>*Symmetric     Noise</a:t>
            </a:r>
          </a:p>
        </p:txBody>
      </p:sp>
    </p:spTree>
    <p:extLst>
      <p:ext uri="{BB962C8B-B14F-4D97-AF65-F5344CB8AC3E}">
        <p14:creationId xmlns:p14="http://schemas.microsoft.com/office/powerpoint/2010/main" val="182909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14741-33F9-4D8E-8691-796661F70A4E}"/>
              </a:ext>
            </a:extLst>
          </p:cNvPr>
          <p:cNvSpPr>
            <a:spLocks noGrp="1"/>
          </p:cNvSpPr>
          <p:nvPr>
            <p:ph type="title"/>
          </p:nvPr>
        </p:nvSpPr>
        <p:spPr>
          <a:xfrm>
            <a:off x="643467" y="321734"/>
            <a:ext cx="10905066" cy="1135737"/>
          </a:xfrm>
        </p:spPr>
        <p:txBody>
          <a:bodyPr>
            <a:normAutofit/>
          </a:bodyPr>
          <a:lstStyle/>
          <a:p>
            <a:pPr algn="ctr"/>
            <a:r>
              <a:rPr lang="en-US" u="sng" dirty="0"/>
              <a:t>Introduction</a:t>
            </a:r>
          </a:p>
        </p:txBody>
      </p:sp>
      <p:sp>
        <p:nvSpPr>
          <p:cNvPr id="3" name="Content Placeholder 2">
            <a:extLst>
              <a:ext uri="{FF2B5EF4-FFF2-40B4-BE49-F238E27FC236}">
                <a16:creationId xmlns:a16="http://schemas.microsoft.com/office/drawing/2014/main" id="{C0B610EF-D0E9-44E2-ACE8-FA52B43FA0F1}"/>
              </a:ext>
            </a:extLst>
          </p:cNvPr>
          <p:cNvSpPr>
            <a:spLocks noGrp="1"/>
          </p:cNvSpPr>
          <p:nvPr>
            <p:ph idx="1"/>
          </p:nvPr>
        </p:nvSpPr>
        <p:spPr>
          <a:xfrm>
            <a:off x="1478165" y="1513709"/>
            <a:ext cx="8889618" cy="4393982"/>
          </a:xfrm>
        </p:spPr>
        <p:txBody>
          <a:bodyPr>
            <a:noAutofit/>
          </a:bodyPr>
          <a:lstStyle/>
          <a:p>
            <a:r>
              <a:rPr lang="en-US" sz="2600" dirty="0"/>
              <a:t>Stock Market involve multivariate probabilities and is very sensitive to external and random noise which makes the price prediction very challenging and often meaningless. </a:t>
            </a:r>
          </a:p>
          <a:p>
            <a:endParaRPr lang="en-US" sz="2600" dirty="0"/>
          </a:p>
          <a:p>
            <a:r>
              <a:rPr lang="en-US" sz="2600" dirty="0"/>
              <a:t>Trend or the direction of the price can however be estimated with a fair accuracy using a combination of technical indicators and machine learning techniques on a soft assignment basis.</a:t>
            </a:r>
          </a:p>
          <a:p>
            <a:endParaRPr lang="en-US" sz="2600" dirty="0"/>
          </a:p>
          <a:p>
            <a:r>
              <a:rPr lang="en-US" sz="2600" dirty="0"/>
              <a:t>Cryptocurrencies has gained a lot of traction recently and has openly available datasets (live and historical) to test our models effectively. </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4930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61B29F-A71A-4460-ACBF-C1AFF5A98DFF}"/>
              </a:ext>
            </a:extLst>
          </p:cNvPr>
          <p:cNvSpPr>
            <a:spLocks noGrp="1"/>
          </p:cNvSpPr>
          <p:nvPr>
            <p:ph type="title"/>
          </p:nvPr>
        </p:nvSpPr>
        <p:spPr>
          <a:xfrm>
            <a:off x="643467" y="321734"/>
            <a:ext cx="10905066" cy="1135737"/>
          </a:xfrm>
        </p:spPr>
        <p:txBody>
          <a:bodyPr>
            <a:normAutofit/>
          </a:bodyPr>
          <a:lstStyle/>
          <a:p>
            <a:pPr algn="ctr"/>
            <a:r>
              <a:rPr lang="en-US" u="sng" dirty="0"/>
              <a:t>Problem Statement</a:t>
            </a:r>
          </a:p>
        </p:txBody>
      </p:sp>
      <p:sp>
        <p:nvSpPr>
          <p:cNvPr id="3" name="Content Placeholder 2">
            <a:extLst>
              <a:ext uri="{FF2B5EF4-FFF2-40B4-BE49-F238E27FC236}">
                <a16:creationId xmlns:a16="http://schemas.microsoft.com/office/drawing/2014/main" id="{BBB09597-E8B6-48D7-8C4E-1785C54F9109}"/>
              </a:ext>
            </a:extLst>
          </p:cNvPr>
          <p:cNvSpPr>
            <a:spLocks noGrp="1"/>
          </p:cNvSpPr>
          <p:nvPr>
            <p:ph idx="1"/>
          </p:nvPr>
        </p:nvSpPr>
        <p:spPr>
          <a:xfrm>
            <a:off x="1341409" y="1782981"/>
            <a:ext cx="9217217" cy="4393982"/>
          </a:xfrm>
        </p:spPr>
        <p:txBody>
          <a:bodyPr>
            <a:normAutofit/>
          </a:bodyPr>
          <a:lstStyle/>
          <a:p>
            <a:r>
              <a:rPr lang="en-US" sz="2600" dirty="0"/>
              <a:t>Most of the currently employed machine learning techniques have been used to predict the future prices of an asset on different timeframes without risk or confidence measures.</a:t>
            </a:r>
          </a:p>
          <a:p>
            <a:pPr marL="0" indent="0">
              <a:buNone/>
            </a:pPr>
            <a:endParaRPr lang="en-US" sz="2600" dirty="0"/>
          </a:p>
          <a:p>
            <a:r>
              <a:rPr lang="en-US" sz="2600" dirty="0"/>
              <a:t>Limitations on usage of heavily relied upon technical indicators like RSI, MACD etc. in conjunction with the present models. A lot of successful traders rely on signals from multiple indicators to make a decision which needs to be accounted for in our model.</a:t>
            </a:r>
          </a:p>
          <a:p>
            <a:endParaRPr lang="en-US" sz="2000" dirty="0"/>
          </a:p>
          <a:p>
            <a:pPr marL="0" indent="0">
              <a:buNone/>
            </a:pPr>
            <a:endParaRPr lang="en-US" sz="2000" dirty="0"/>
          </a:p>
          <a:p>
            <a:endParaRPr lang="en-US" sz="2000" dirty="0"/>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5624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D7877-A11C-41FA-9595-E9307FBDD506}"/>
              </a:ext>
            </a:extLst>
          </p:cNvPr>
          <p:cNvSpPr>
            <a:spLocks noGrp="1"/>
          </p:cNvSpPr>
          <p:nvPr>
            <p:ph type="title"/>
          </p:nvPr>
        </p:nvSpPr>
        <p:spPr>
          <a:xfrm>
            <a:off x="643467" y="321734"/>
            <a:ext cx="10905066" cy="1135737"/>
          </a:xfrm>
        </p:spPr>
        <p:txBody>
          <a:bodyPr>
            <a:normAutofit/>
          </a:bodyPr>
          <a:lstStyle/>
          <a:p>
            <a:pPr algn="ctr"/>
            <a:r>
              <a:rPr lang="en-US" u="sng" dirty="0"/>
              <a:t>Models</a:t>
            </a:r>
          </a:p>
        </p:txBody>
      </p:sp>
      <p:sp>
        <p:nvSpPr>
          <p:cNvPr id="3" name="Content Placeholder 2">
            <a:extLst>
              <a:ext uri="{FF2B5EF4-FFF2-40B4-BE49-F238E27FC236}">
                <a16:creationId xmlns:a16="http://schemas.microsoft.com/office/drawing/2014/main" id="{0335FB00-3C75-4B85-8CD9-9E0A492992D3}"/>
              </a:ext>
            </a:extLst>
          </p:cNvPr>
          <p:cNvSpPr>
            <a:spLocks noGrp="1"/>
          </p:cNvSpPr>
          <p:nvPr>
            <p:ph idx="1"/>
          </p:nvPr>
        </p:nvSpPr>
        <p:spPr>
          <a:xfrm>
            <a:off x="1148157" y="1521724"/>
            <a:ext cx="9707765" cy="4393982"/>
          </a:xfrm>
        </p:spPr>
        <p:txBody>
          <a:bodyPr>
            <a:normAutofit fontScale="92500" lnSpcReduction="10000"/>
          </a:bodyPr>
          <a:lstStyle/>
          <a:p>
            <a:r>
              <a:rPr lang="en-US" sz="2600" u="sng" dirty="0"/>
              <a:t>Unsupervised Learning : </a:t>
            </a:r>
          </a:p>
          <a:p>
            <a:pPr marL="0" indent="0">
              <a:lnSpc>
                <a:spcPct val="100000"/>
              </a:lnSpc>
              <a:buNone/>
            </a:pPr>
            <a:r>
              <a:rPr lang="en-US" sz="2400" dirty="0"/>
              <a:t>Principal Component Analysis for dimensionality reduction</a:t>
            </a:r>
          </a:p>
          <a:p>
            <a:r>
              <a:rPr lang="en-US" sz="2600" u="sng" dirty="0"/>
              <a:t>Supervised Learning: </a:t>
            </a:r>
          </a:p>
          <a:p>
            <a:pPr marL="0" indent="0">
              <a:buNone/>
            </a:pPr>
            <a:r>
              <a:rPr lang="en-US" sz="2400" dirty="0"/>
              <a:t>- Decision Tree – help us identify a set of 2-3 indicators that perform best in predicting stock trend</a:t>
            </a:r>
          </a:p>
          <a:p>
            <a:pPr marL="0" indent="0">
              <a:buNone/>
            </a:pPr>
            <a:r>
              <a:rPr lang="en-US" sz="2400" dirty="0"/>
              <a:t>- Linear Models: Ridge Classifier, Logistic Regression</a:t>
            </a:r>
          </a:p>
          <a:p>
            <a:pPr marL="0" indent="0">
              <a:buNone/>
            </a:pPr>
            <a:r>
              <a:rPr lang="en-US" sz="2400" dirty="0"/>
              <a:t>- Support Vector Machine (SVM) </a:t>
            </a:r>
          </a:p>
          <a:p>
            <a:r>
              <a:rPr lang="en-US" sz="2600" u="sng" dirty="0"/>
              <a:t>Reinforcement Learning : </a:t>
            </a:r>
          </a:p>
          <a:p>
            <a:pPr marL="0" indent="0">
              <a:buNone/>
            </a:pPr>
            <a:r>
              <a:rPr lang="en-US" sz="2400" dirty="0"/>
              <a:t>We will test this method as it could work well for time series problems.</a:t>
            </a:r>
          </a:p>
          <a:p>
            <a:r>
              <a:rPr lang="en-US" sz="2600" u="sng" dirty="0"/>
              <a:t>Data Set : </a:t>
            </a:r>
          </a:p>
          <a:p>
            <a:pPr marL="0" indent="0">
              <a:buNone/>
            </a:pPr>
            <a:r>
              <a:rPr lang="en-US" sz="2400" dirty="0" err="1"/>
              <a:t>Binance</a:t>
            </a:r>
            <a:r>
              <a:rPr lang="en-US" sz="2400" dirty="0"/>
              <a:t> API – Multiple timeframes and historical data available </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381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471B-35F2-3742-AEFD-CF81F7B0D3FB}"/>
              </a:ext>
            </a:extLst>
          </p:cNvPr>
          <p:cNvSpPr>
            <a:spLocks noGrp="1"/>
          </p:cNvSpPr>
          <p:nvPr>
            <p:ph type="title"/>
          </p:nvPr>
        </p:nvSpPr>
        <p:spPr/>
        <p:txBody>
          <a:bodyPr/>
          <a:lstStyle/>
          <a:p>
            <a:r>
              <a:rPr lang="en-US" u="sng" dirty="0"/>
              <a:t>Unsupervised Learning - PCA</a:t>
            </a:r>
          </a:p>
        </p:txBody>
      </p:sp>
      <p:sp>
        <p:nvSpPr>
          <p:cNvPr id="3" name="Content Placeholder 2">
            <a:extLst>
              <a:ext uri="{FF2B5EF4-FFF2-40B4-BE49-F238E27FC236}">
                <a16:creationId xmlns:a16="http://schemas.microsoft.com/office/drawing/2014/main" id="{61D00D3E-865B-5C41-B9B8-71E17FC0FA2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7063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68FA-41B2-764E-9A1C-B4F42DCC2285}"/>
              </a:ext>
            </a:extLst>
          </p:cNvPr>
          <p:cNvSpPr>
            <a:spLocks noGrp="1"/>
          </p:cNvSpPr>
          <p:nvPr>
            <p:ph type="title"/>
          </p:nvPr>
        </p:nvSpPr>
        <p:spPr/>
        <p:txBody>
          <a:bodyPr/>
          <a:lstStyle/>
          <a:p>
            <a:r>
              <a:rPr lang="en-US" u="sng" dirty="0"/>
              <a:t>Supervised Learning – Decision Tree</a:t>
            </a:r>
          </a:p>
        </p:txBody>
      </p:sp>
      <p:sp>
        <p:nvSpPr>
          <p:cNvPr id="3" name="Content Placeholder 2">
            <a:extLst>
              <a:ext uri="{FF2B5EF4-FFF2-40B4-BE49-F238E27FC236}">
                <a16:creationId xmlns:a16="http://schemas.microsoft.com/office/drawing/2014/main" id="{C08094A1-CDAC-2C49-A9AA-19F8B1D81CE0}"/>
              </a:ext>
            </a:extLst>
          </p:cNvPr>
          <p:cNvSpPr>
            <a:spLocks noGrp="1"/>
          </p:cNvSpPr>
          <p:nvPr>
            <p:ph idx="1"/>
          </p:nvPr>
        </p:nvSpPr>
        <p:spPr/>
        <p:txBody>
          <a:bodyPr/>
          <a:lstStyle/>
          <a:p>
            <a:r>
              <a:rPr lang="en-US" dirty="0"/>
              <a:t>Used </a:t>
            </a:r>
            <a:r>
              <a:rPr lang="en-US" dirty="0" err="1"/>
              <a:t>sklearn.tree.DecisionTreeClassifier</a:t>
            </a:r>
            <a:endParaRPr lang="en-US" dirty="0"/>
          </a:p>
          <a:p>
            <a:r>
              <a:rPr lang="en-US" dirty="0"/>
              <a:t>Considered 8 commonly used indicators ( SMA21, SMA50, EMA21, EMA50, RSI, MFI, ADX, ATR ) as features, among which 3 of them are randomly selected and provided as features to the decision tree</a:t>
            </a:r>
          </a:p>
          <a:p>
            <a:r>
              <a:rPr lang="en-US" dirty="0"/>
              <a:t>The classification is done separately for 'BUY' or 'Long' and 'SELL' or 'Short' based on the truth labels</a:t>
            </a:r>
          </a:p>
          <a:p>
            <a:r>
              <a:rPr lang="en-US" dirty="0"/>
              <a:t>Repeated the process several times and selected the indicator set with the highest accuracy as the most relevant indicators to be used.</a:t>
            </a:r>
          </a:p>
          <a:p>
            <a:endParaRPr lang="en-US" dirty="0"/>
          </a:p>
        </p:txBody>
      </p:sp>
    </p:spTree>
    <p:extLst>
      <p:ext uri="{BB962C8B-B14F-4D97-AF65-F5344CB8AC3E}">
        <p14:creationId xmlns:p14="http://schemas.microsoft.com/office/powerpoint/2010/main" val="3710356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4C68-1421-B04B-A478-3AF9B77F92CE}"/>
              </a:ext>
            </a:extLst>
          </p:cNvPr>
          <p:cNvSpPr>
            <a:spLocks noGrp="1"/>
          </p:cNvSpPr>
          <p:nvPr>
            <p:ph type="title"/>
          </p:nvPr>
        </p:nvSpPr>
        <p:spPr/>
        <p:txBody>
          <a:bodyPr/>
          <a:lstStyle/>
          <a:p>
            <a:r>
              <a:rPr lang="en-US" u="sng" dirty="0"/>
              <a:t>Supervised Learning – Decision Tree</a:t>
            </a:r>
            <a:endParaRPr lang="en-US" dirty="0"/>
          </a:p>
        </p:txBody>
      </p:sp>
      <p:sp>
        <p:nvSpPr>
          <p:cNvPr id="3" name="Content Placeholder 2">
            <a:extLst>
              <a:ext uri="{FF2B5EF4-FFF2-40B4-BE49-F238E27FC236}">
                <a16:creationId xmlns:a16="http://schemas.microsoft.com/office/drawing/2014/main" id="{50D94581-57A9-CD4B-BF3A-FDD7582066BD}"/>
              </a:ext>
            </a:extLst>
          </p:cNvPr>
          <p:cNvSpPr>
            <a:spLocks noGrp="1"/>
          </p:cNvSpPr>
          <p:nvPr>
            <p:ph sz="half" idx="1"/>
          </p:nvPr>
        </p:nvSpPr>
        <p:spPr/>
        <p:txBody>
          <a:bodyPr>
            <a:normAutofit fontScale="85000" lnSpcReduction="10000"/>
          </a:bodyPr>
          <a:lstStyle/>
          <a:p>
            <a:r>
              <a:rPr lang="en-US" dirty="0"/>
              <a:t>We observe that the combination 8-7-2 or (ATR, ADX and SMA50) provides the best estimate of the trend among the selected indicators as it has the highest accuracy.</a:t>
            </a:r>
          </a:p>
          <a:p>
            <a:r>
              <a:rPr lang="en-US" dirty="0"/>
              <a:t>The focus here is not on the absolute metric of accuracy but rather the relative measure of accuracy among different indicator sets as shown below:</a:t>
            </a:r>
            <a:br>
              <a:rPr lang="en-US" dirty="0"/>
            </a:br>
            <a:r>
              <a:rPr lang="en-US" b="1" dirty="0"/>
              <a:t>Indicator sets</a:t>
            </a:r>
            <a:r>
              <a:rPr lang="en-US" dirty="0"/>
              <a:t>: ['4-8-1', '4-7-5', '3-6-7', '8-7-2', '8-2-3', '7-1-8', '3-5-4', '7-4-8']</a:t>
            </a:r>
            <a:br>
              <a:rPr lang="en-US" dirty="0"/>
            </a:br>
            <a:r>
              <a:rPr lang="en-US" b="1" dirty="0"/>
              <a:t>Accuracy</a:t>
            </a:r>
            <a:r>
              <a:rPr lang="en-US" dirty="0"/>
              <a:t> : [66.45, 65.80, 63.22, 71.61, 66.77, 59.35, 68.38, 70.96]</a:t>
            </a:r>
          </a:p>
          <a:p>
            <a:endParaRPr lang="en-US" dirty="0"/>
          </a:p>
        </p:txBody>
      </p:sp>
      <p:pic>
        <p:nvPicPr>
          <p:cNvPr id="7" name="Picture 6" descr="Chart, line chart&#10;&#10;Description automatically generated">
            <a:extLst>
              <a:ext uri="{FF2B5EF4-FFF2-40B4-BE49-F238E27FC236}">
                <a16:creationId xmlns:a16="http://schemas.microsoft.com/office/drawing/2014/main" id="{113EB891-9F12-AD4D-9984-D5B3E3F71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00" y="1565275"/>
            <a:ext cx="4940300" cy="3727450"/>
          </a:xfrm>
          <a:prstGeom prst="rect">
            <a:avLst/>
          </a:prstGeom>
        </p:spPr>
      </p:pic>
    </p:spTree>
    <p:extLst>
      <p:ext uri="{BB962C8B-B14F-4D97-AF65-F5344CB8AC3E}">
        <p14:creationId xmlns:p14="http://schemas.microsoft.com/office/powerpoint/2010/main" val="3410559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CAEC-9CA4-2C46-9668-4E8AD53EAAF1}"/>
              </a:ext>
            </a:extLst>
          </p:cNvPr>
          <p:cNvSpPr>
            <a:spLocks noGrp="1"/>
          </p:cNvSpPr>
          <p:nvPr>
            <p:ph type="title"/>
          </p:nvPr>
        </p:nvSpPr>
        <p:spPr/>
        <p:txBody>
          <a:bodyPr/>
          <a:lstStyle/>
          <a:p>
            <a:r>
              <a:rPr lang="en-US" u="sng" dirty="0"/>
              <a:t>Supervised Learning – Linear Models</a:t>
            </a:r>
          </a:p>
        </p:txBody>
      </p:sp>
      <p:sp>
        <p:nvSpPr>
          <p:cNvPr id="3" name="Content Placeholder 2">
            <a:extLst>
              <a:ext uri="{FF2B5EF4-FFF2-40B4-BE49-F238E27FC236}">
                <a16:creationId xmlns:a16="http://schemas.microsoft.com/office/drawing/2014/main" id="{6D42B245-AD7E-2340-B0F1-5CD49FD8FFF7}"/>
              </a:ext>
            </a:extLst>
          </p:cNvPr>
          <p:cNvSpPr>
            <a:spLocks noGrp="1"/>
          </p:cNvSpPr>
          <p:nvPr>
            <p:ph idx="1"/>
          </p:nvPr>
        </p:nvSpPr>
        <p:spPr/>
        <p:txBody>
          <a:bodyPr/>
          <a:lstStyle/>
          <a:p>
            <a:r>
              <a:rPr lang="en-US" dirty="0"/>
              <a:t>Used Ridge Classifier and Logistic Regression</a:t>
            </a:r>
          </a:p>
          <a:p>
            <a:r>
              <a:rPr lang="en-US" dirty="0"/>
              <a:t>We achieved a high accuracy of 80% on our original unbalanced datasets. After truncating the original dataset to balance it, we obtained the results as below:</a:t>
            </a:r>
          </a:p>
        </p:txBody>
      </p:sp>
      <p:pic>
        <p:nvPicPr>
          <p:cNvPr id="7" name="Picture 6" descr="Table&#10;&#10;Description automatically generated">
            <a:extLst>
              <a:ext uri="{FF2B5EF4-FFF2-40B4-BE49-F238E27FC236}">
                <a16:creationId xmlns:a16="http://schemas.microsoft.com/office/drawing/2014/main" id="{4DFDD318-BF3F-6C4D-8A35-F6F3D7D4D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850" y="3448844"/>
            <a:ext cx="9017000" cy="3302000"/>
          </a:xfrm>
          <a:prstGeom prst="rect">
            <a:avLst/>
          </a:prstGeom>
        </p:spPr>
      </p:pic>
    </p:spTree>
    <p:extLst>
      <p:ext uri="{BB962C8B-B14F-4D97-AF65-F5344CB8AC3E}">
        <p14:creationId xmlns:p14="http://schemas.microsoft.com/office/powerpoint/2010/main" val="2908421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118</TotalTime>
  <Words>665</Words>
  <Application>Microsoft Macintosh PowerPoint</Application>
  <PresentationFormat>Widescreen</PresentationFormat>
  <Paragraphs>52</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Trend Analysis with Confidence Measure for Crypto and Other Assets</vt:lpstr>
      <vt:lpstr>CS 7641 – Machine Learning TEAM 6</vt:lpstr>
      <vt:lpstr>Introduction</vt:lpstr>
      <vt:lpstr>Problem Statement</vt:lpstr>
      <vt:lpstr>Models</vt:lpstr>
      <vt:lpstr>Unsupervised Learning - PCA</vt:lpstr>
      <vt:lpstr>Supervised Learning – Decision Tree</vt:lpstr>
      <vt:lpstr>Supervised Learning – Decision Tree</vt:lpstr>
      <vt:lpstr>Supervised Learning – Linear Models</vt:lpstr>
      <vt:lpstr>Supervise Learning - SVM</vt:lpstr>
      <vt:lpstr>Reinforcement Learning</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 Analysis with Confidence Measure for Crypto and Other Assets</dc:title>
  <dc:creator>Vikas Rao</dc:creator>
  <cp:lastModifiedBy>Le, Tien T</cp:lastModifiedBy>
  <cp:revision>18</cp:revision>
  <dcterms:created xsi:type="dcterms:W3CDTF">2021-02-27T03:35:20Z</dcterms:created>
  <dcterms:modified xsi:type="dcterms:W3CDTF">2021-04-27T16:41:04Z</dcterms:modified>
</cp:coreProperties>
</file>